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97dfb9b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97dfb9b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97dfb9b2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97dfb9b2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fdc2441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fdc2441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95b2e13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95b2e13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95b2e13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95b2e13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99125be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99125be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99125be2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99125be2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99125be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99125be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976f125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976f125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976f125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976f125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976f125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976f125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976f125a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976f125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976f125a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976f125a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976f125a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976f125a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97dfb9b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97dfb9b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97dfb9b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97dfb9b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youtube.com/watch?v=qKtZ6rY4H6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dustcloud.org" TargetMode="External"/><Relationship Id="rId4" Type="http://schemas.openxmlformats.org/officeDocument/2006/relationships/image" Target="../media/image21.png"/><Relationship Id="rId9"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412 Week 3 Progress</a:t>
            </a:r>
            <a:endParaRPr/>
          </a:p>
        </p:txBody>
      </p:sp>
      <p:sp>
        <p:nvSpPr>
          <p:cNvPr id="135" name="Google Shape;135;p13"/>
          <p:cNvSpPr txBox="1"/>
          <p:nvPr>
            <p:ph idx="1" type="subTitle"/>
          </p:nvPr>
        </p:nvSpPr>
        <p:spPr>
          <a:xfrm>
            <a:off x="3396850" y="3924925"/>
            <a:ext cx="5390100" cy="506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35"/>
              <a:buNone/>
            </a:pPr>
            <a:r>
              <a:rPr lang="en" sz="1205"/>
              <a:t>by: Yousef Alkhelaifi, Calvin Xaybanha, Yikun Wang, Yudi Bao, Brandon Garcia</a:t>
            </a:r>
            <a:endParaRPr sz="1205"/>
          </a:p>
          <a:p>
            <a:pPr indent="0" lvl="0" marL="0" rtl="0" algn="l">
              <a:lnSpc>
                <a:spcPct val="90000"/>
              </a:lnSpc>
              <a:spcBef>
                <a:spcPts val="0"/>
              </a:spcBef>
              <a:spcAft>
                <a:spcPts val="0"/>
              </a:spcAft>
              <a:buSzPts val="935"/>
              <a:buNone/>
            </a:pPr>
            <a:r>
              <a:t/>
            </a:r>
            <a:endParaRPr sz="110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30000"/>
              </a:lnSpc>
              <a:spcBef>
                <a:spcPts val="2400"/>
              </a:spcBef>
              <a:spcAft>
                <a:spcPts val="0"/>
              </a:spcAft>
              <a:buNone/>
            </a:pPr>
            <a:r>
              <a:rPr lang="en" sz="2650"/>
              <a:t>Vibration Sensor(SW-420)</a:t>
            </a:r>
            <a:endParaRPr sz="2650">
              <a:solidFill>
                <a:srgbClr val="000000"/>
              </a:solidFill>
              <a:latin typeface="Roboto"/>
              <a:ea typeface="Roboto"/>
              <a:cs typeface="Roboto"/>
              <a:sym typeface="Roboto"/>
            </a:endParaRPr>
          </a:p>
          <a:p>
            <a:pPr indent="0" lvl="0" marL="0" rtl="0" algn="l">
              <a:spcBef>
                <a:spcPts val="600"/>
              </a:spcBef>
              <a:spcAft>
                <a:spcPts val="0"/>
              </a:spcAft>
              <a:buNone/>
            </a:pPr>
            <a:r>
              <a:t/>
            </a:r>
            <a:endParaRPr/>
          </a:p>
        </p:txBody>
      </p:sp>
      <p:sp>
        <p:nvSpPr>
          <p:cNvPr id="207" name="Google Shape;207;p22"/>
          <p:cNvSpPr txBox="1"/>
          <p:nvPr>
            <p:ph idx="1" type="body"/>
          </p:nvPr>
        </p:nvSpPr>
        <p:spPr>
          <a:xfrm>
            <a:off x="1297500" y="1567550"/>
            <a:ext cx="7038900" cy="3458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200">
                <a:solidFill>
                  <a:srgbClr val="FFFFFF"/>
                </a:solidFill>
                <a:latin typeface="Roboto"/>
                <a:ea typeface="Roboto"/>
                <a:cs typeface="Roboto"/>
                <a:sym typeface="Roboto"/>
              </a:rPr>
              <a:t>High sensitivity, respond to vibration and tilt, also waterproof.</a:t>
            </a:r>
            <a:endParaRPr sz="1200">
              <a:solidFill>
                <a:srgbClr val="FFFFFF"/>
              </a:solidFill>
              <a:latin typeface="Roboto"/>
              <a:ea typeface="Roboto"/>
              <a:cs typeface="Roboto"/>
              <a:sym typeface="Roboto"/>
            </a:endParaRPr>
          </a:p>
          <a:p>
            <a:pPr indent="0" lvl="0" marL="0" marR="0" rtl="0" algn="l">
              <a:lnSpc>
                <a:spcPct val="115000"/>
              </a:lnSpc>
              <a:spcBef>
                <a:spcPts val="1200"/>
              </a:spcBef>
              <a:spcAft>
                <a:spcPts val="0"/>
              </a:spcAft>
              <a:buNone/>
            </a:pPr>
            <a:r>
              <a:rPr lang="en" sz="1200">
                <a:solidFill>
                  <a:srgbClr val="FFFFFF"/>
                </a:solidFill>
                <a:latin typeface="Roboto"/>
                <a:ea typeface="Roboto"/>
                <a:cs typeface="Roboto"/>
                <a:sym typeface="Roboto"/>
              </a:rPr>
              <a:t>When it moves, shakes or tilts the Vibration Sensor, the buzzer will ring.</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Supply voltage: 3.3V-5.0V</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Size: 40mm</a:t>
            </a:r>
            <a:r>
              <a:rPr lang="en" sz="1200">
                <a:latin typeface="Roboto"/>
                <a:ea typeface="Roboto"/>
                <a:cs typeface="Roboto"/>
                <a:sym typeface="Roboto"/>
              </a:rPr>
              <a:t> x</a:t>
            </a:r>
            <a:r>
              <a:rPr lang="en" sz="1200">
                <a:solidFill>
                  <a:srgbClr val="FFFFFF"/>
                </a:solidFill>
                <a:latin typeface="Roboto"/>
                <a:ea typeface="Roboto"/>
                <a:cs typeface="Roboto"/>
                <a:sym typeface="Roboto"/>
              </a:rPr>
              <a:t>20mm x10mm</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Price: 2.5$</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It could be programed in Arduino.</a:t>
            </a:r>
            <a:endParaRPr sz="1200">
              <a:solidFill>
                <a:srgbClr val="FFFFFF"/>
              </a:solidFill>
              <a:latin typeface="Roboto"/>
              <a:ea typeface="Roboto"/>
              <a:cs typeface="Roboto"/>
              <a:sym typeface="Roboto"/>
            </a:endParaRPr>
          </a:p>
          <a:p>
            <a:pPr indent="0" lvl="0" marL="0" marR="0" rtl="0" algn="l">
              <a:lnSpc>
                <a:spcPct val="115000"/>
              </a:lnSpc>
              <a:spcBef>
                <a:spcPts val="1200"/>
              </a:spcBef>
              <a:spcAft>
                <a:spcPts val="0"/>
              </a:spcAft>
              <a:buNone/>
            </a:pPr>
            <a:r>
              <a:t/>
            </a:r>
            <a:endParaRPr sz="1200">
              <a:solidFill>
                <a:srgbClr val="000000"/>
              </a:solidFill>
              <a:latin typeface="Roboto"/>
              <a:ea typeface="Roboto"/>
              <a:cs typeface="Roboto"/>
              <a:sym typeface="Roboto"/>
            </a:endParaRPr>
          </a:p>
          <a:p>
            <a:pPr indent="0" lvl="0" marL="0" rtl="0" algn="l">
              <a:spcBef>
                <a:spcPts val="1200"/>
              </a:spcBef>
              <a:spcAft>
                <a:spcPts val="1200"/>
              </a:spcAft>
              <a:buNone/>
            </a:pPr>
            <a:r>
              <a:t/>
            </a:r>
            <a:endParaRPr/>
          </a:p>
        </p:txBody>
      </p:sp>
      <p:pic>
        <p:nvPicPr>
          <p:cNvPr id="208" name="Google Shape;208;p22"/>
          <p:cNvPicPr preferRelativeResize="0"/>
          <p:nvPr/>
        </p:nvPicPr>
        <p:blipFill>
          <a:blip r:embed="rId3">
            <a:alphaModFix/>
          </a:blip>
          <a:stretch>
            <a:fillRect/>
          </a:stretch>
        </p:blipFill>
        <p:spPr>
          <a:xfrm>
            <a:off x="4572000" y="2646775"/>
            <a:ext cx="3186100" cy="1973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Water Sensor V1.1</a:t>
            </a:r>
            <a:endParaRPr/>
          </a:p>
        </p:txBody>
      </p:sp>
      <p:sp>
        <p:nvSpPr>
          <p:cNvPr id="214" name="Google Shape;214;p23"/>
          <p:cNvSpPr txBox="1"/>
          <p:nvPr>
            <p:ph idx="1" type="body"/>
          </p:nvPr>
        </p:nvSpPr>
        <p:spPr>
          <a:xfrm>
            <a:off x="1297500" y="1567550"/>
            <a:ext cx="7038900" cy="35223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200">
                <a:solidFill>
                  <a:srgbClr val="FFFFFF"/>
                </a:solidFill>
                <a:latin typeface="Roboto"/>
                <a:ea typeface="Roboto"/>
                <a:cs typeface="Roboto"/>
                <a:sym typeface="Roboto"/>
              </a:rPr>
              <a:t>It indicates whether the sensor is dry, damp or completely immersed in water by measuring conductivity.</a:t>
            </a:r>
            <a:endParaRPr sz="1200">
              <a:solidFill>
                <a:srgbClr val="FFFFFF"/>
              </a:solidFill>
              <a:latin typeface="Roboto"/>
              <a:ea typeface="Roboto"/>
              <a:cs typeface="Roboto"/>
              <a:sym typeface="Roboto"/>
            </a:endParaRPr>
          </a:p>
          <a:p>
            <a:pPr indent="0" lvl="0" marL="0" marR="0" rtl="0" algn="l">
              <a:lnSpc>
                <a:spcPct val="115000"/>
              </a:lnSpc>
              <a:spcBef>
                <a:spcPts val="1200"/>
              </a:spcBef>
              <a:spcAft>
                <a:spcPts val="0"/>
              </a:spcAft>
              <a:buNone/>
            </a:pPr>
            <a:r>
              <a:rPr lang="en" sz="1200">
                <a:solidFill>
                  <a:srgbClr val="FFFFFF"/>
                </a:solidFill>
                <a:latin typeface="Roboto"/>
                <a:ea typeface="Roboto"/>
                <a:cs typeface="Roboto"/>
                <a:sym typeface="Roboto"/>
              </a:rPr>
              <a:t>Low power consumption and high sensitivity</a:t>
            </a:r>
            <a:endParaRPr sz="1200">
              <a:solidFill>
                <a:srgbClr val="FFFFFF"/>
              </a:solidFill>
              <a:latin typeface="Roboto"/>
              <a:ea typeface="Roboto"/>
              <a:cs typeface="Roboto"/>
              <a:sym typeface="Roboto"/>
            </a:endParaRPr>
          </a:p>
          <a:p>
            <a:pPr indent="0" lvl="0" marL="0" marR="0" rtl="0" algn="l">
              <a:lnSpc>
                <a:spcPct val="115000"/>
              </a:lnSpc>
              <a:spcBef>
                <a:spcPts val="1200"/>
              </a:spcBef>
              <a:spcAft>
                <a:spcPts val="0"/>
              </a:spcAft>
              <a:buNone/>
            </a:pPr>
            <a:r>
              <a:rPr lang="en" sz="1200">
                <a:solidFill>
                  <a:srgbClr val="FFFFFF"/>
                </a:solidFill>
                <a:latin typeface="Roboto"/>
                <a:ea typeface="Roboto"/>
                <a:cs typeface="Roboto"/>
                <a:sym typeface="Roboto"/>
              </a:rPr>
              <a:t>Supply voltage: 4.75V-5.25V</a:t>
            </a:r>
            <a:endParaRPr sz="1200">
              <a:solidFill>
                <a:srgbClr val="FFFFFF"/>
              </a:solidFill>
              <a:latin typeface="Roboto"/>
              <a:ea typeface="Roboto"/>
              <a:cs typeface="Roboto"/>
              <a:sym typeface="Roboto"/>
            </a:endParaRPr>
          </a:p>
          <a:p>
            <a:pPr indent="0" lvl="0" marL="0" marR="0" rtl="0" algn="l">
              <a:lnSpc>
                <a:spcPct val="115000"/>
              </a:lnSpc>
              <a:spcBef>
                <a:spcPts val="1200"/>
              </a:spcBef>
              <a:spcAft>
                <a:spcPts val="0"/>
              </a:spcAft>
              <a:buNone/>
            </a:pPr>
            <a:r>
              <a:rPr lang="en" sz="1200">
                <a:solidFill>
                  <a:srgbClr val="FFFFFF"/>
                </a:solidFill>
                <a:latin typeface="Roboto"/>
                <a:ea typeface="Roboto"/>
                <a:cs typeface="Roboto"/>
                <a:sym typeface="Roboto"/>
              </a:rPr>
              <a:t>Size: 40mm x20mm x12mm</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Price: 2.9$</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It could be programed in Arduino.</a:t>
            </a:r>
            <a:endParaRPr sz="1200">
              <a:solidFill>
                <a:srgbClr val="FFFFFF"/>
              </a:solidFill>
              <a:latin typeface="Roboto"/>
              <a:ea typeface="Roboto"/>
              <a:cs typeface="Roboto"/>
              <a:sym typeface="Roboto"/>
            </a:endParaRPr>
          </a:p>
          <a:p>
            <a:pPr indent="0" lvl="0" marL="0" rtl="0" algn="l">
              <a:spcBef>
                <a:spcPts val="1200"/>
              </a:spcBef>
              <a:spcAft>
                <a:spcPts val="1200"/>
              </a:spcAft>
              <a:buNone/>
            </a:pPr>
            <a:r>
              <a:t/>
            </a:r>
            <a:endParaRPr sz="1200">
              <a:solidFill>
                <a:srgbClr val="FFFFFF"/>
              </a:solidFill>
              <a:latin typeface="Roboto"/>
              <a:ea typeface="Roboto"/>
              <a:cs typeface="Roboto"/>
              <a:sym typeface="Roboto"/>
            </a:endParaRPr>
          </a:p>
        </p:txBody>
      </p:sp>
      <p:pic>
        <p:nvPicPr>
          <p:cNvPr id="215" name="Google Shape;215;p23"/>
          <p:cNvPicPr preferRelativeResize="0"/>
          <p:nvPr/>
        </p:nvPicPr>
        <p:blipFill>
          <a:blip r:embed="rId3">
            <a:alphaModFix/>
          </a:blip>
          <a:stretch>
            <a:fillRect/>
          </a:stretch>
        </p:blipFill>
        <p:spPr>
          <a:xfrm>
            <a:off x="5561400" y="2809875"/>
            <a:ext cx="3582599" cy="2333625"/>
          </a:xfrm>
          <a:prstGeom prst="rect">
            <a:avLst/>
          </a:prstGeom>
          <a:noFill/>
          <a:ln>
            <a:noFill/>
          </a:ln>
        </p:spPr>
      </p:pic>
      <p:pic>
        <p:nvPicPr>
          <p:cNvPr id="216" name="Google Shape;216;p23"/>
          <p:cNvPicPr preferRelativeResize="0"/>
          <p:nvPr/>
        </p:nvPicPr>
        <p:blipFill>
          <a:blip r:embed="rId4">
            <a:alphaModFix/>
          </a:blip>
          <a:stretch>
            <a:fillRect/>
          </a:stretch>
        </p:blipFill>
        <p:spPr>
          <a:xfrm>
            <a:off x="5128000" y="133751"/>
            <a:ext cx="1912150" cy="1434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Yudi Bao</a:t>
            </a:r>
            <a:endParaRPr/>
          </a:p>
        </p:txBody>
      </p:sp>
      <p:sp>
        <p:nvSpPr>
          <p:cNvPr id="222" name="Google Shape;222;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Completed:</a:t>
            </a:r>
            <a:endParaRPr/>
          </a:p>
          <a:p>
            <a:pPr indent="0" lvl="0" marL="0" rtl="0" algn="l">
              <a:spcBef>
                <a:spcPts val="1200"/>
              </a:spcBef>
              <a:spcAft>
                <a:spcPts val="0"/>
              </a:spcAft>
              <a:buNone/>
            </a:pPr>
            <a:r>
              <a:rPr lang="en"/>
              <a:t>Research</a:t>
            </a:r>
            <a:r>
              <a:rPr lang="en"/>
              <a:t> for VMware </a:t>
            </a:r>
            <a:endParaRPr/>
          </a:p>
          <a:p>
            <a:pPr indent="0" lvl="0" marL="0" rtl="0" algn="l">
              <a:spcBef>
                <a:spcPts val="1200"/>
              </a:spcBef>
              <a:spcAft>
                <a:spcPts val="0"/>
              </a:spcAft>
              <a:buNone/>
            </a:pPr>
            <a:r>
              <a:rPr lang="en"/>
              <a:t>   </a:t>
            </a:r>
            <a:r>
              <a:rPr lang="en" sz="900"/>
              <a:t> VMware is a x86 virtual machine software  of windows. Because all </a:t>
            </a:r>
            <a:r>
              <a:rPr lang="en" sz="900"/>
              <a:t>dustcloud</a:t>
            </a:r>
            <a:r>
              <a:rPr lang="en" sz="900"/>
              <a:t> software  must run on this environment.</a:t>
            </a:r>
            <a:endParaRPr sz="900"/>
          </a:p>
          <a:p>
            <a:pPr indent="0" lvl="0" marL="0" rtl="0" algn="l">
              <a:spcBef>
                <a:spcPts val="1200"/>
              </a:spcBef>
              <a:spcAft>
                <a:spcPts val="0"/>
              </a:spcAft>
              <a:buNone/>
            </a:pPr>
            <a:r>
              <a:rPr lang="en"/>
              <a:t>Research for how to use Emanager</a:t>
            </a:r>
            <a:endParaRPr/>
          </a:p>
          <a:p>
            <a:pPr indent="0" lvl="0" marL="0" rtl="0" algn="l">
              <a:spcBef>
                <a:spcPts val="1200"/>
              </a:spcBef>
              <a:spcAft>
                <a:spcPts val="0"/>
              </a:spcAft>
              <a:buNone/>
            </a:pPr>
            <a:r>
              <a:rPr lang="en"/>
              <a:t>  </a:t>
            </a:r>
            <a:r>
              <a:rPr lang="en" sz="1064"/>
              <a:t>Original</a:t>
            </a:r>
            <a:r>
              <a:rPr lang="en" sz="1064"/>
              <a:t> python code for Smartmesh SDK, stargazer which is network manager software…...</a:t>
            </a:r>
            <a:endParaRPr sz="1064"/>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In progress：</a:t>
            </a:r>
            <a:endParaRPr/>
          </a:p>
          <a:p>
            <a:pPr indent="0" lvl="0" marL="0" rtl="0" algn="l">
              <a:spcBef>
                <a:spcPts val="1200"/>
              </a:spcBef>
              <a:spcAft>
                <a:spcPts val="0"/>
              </a:spcAft>
              <a:buNone/>
            </a:pPr>
            <a:r>
              <a:rPr lang="en"/>
              <a:t>  S</a:t>
            </a:r>
            <a:r>
              <a:rPr lang="en"/>
              <a:t>olve downloading problems and figure out some questions</a:t>
            </a:r>
            <a:endParaRPr/>
          </a:p>
          <a:p>
            <a:pPr indent="0" lvl="0" marL="0" rtl="0" algn="l">
              <a:spcBef>
                <a:spcPts val="1200"/>
              </a:spcBef>
              <a:spcAft>
                <a:spcPts val="0"/>
              </a:spcAft>
              <a:buNone/>
            </a:pPr>
            <a:r>
              <a:rPr lang="en"/>
              <a:t>  Get parts to build systems in real environment</a:t>
            </a:r>
            <a:endParaRPr/>
          </a:p>
          <a:p>
            <a:pPr indent="0" lvl="0" marL="0" rtl="0" algn="l">
              <a:spcBef>
                <a:spcPts val="1200"/>
              </a:spcBef>
              <a:spcAft>
                <a:spcPts val="120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Emanager interface</a:t>
            </a:r>
            <a:endParaRPr/>
          </a:p>
          <a:p>
            <a:pPr indent="0" lvl="0" marL="0" rtl="0" algn="l">
              <a:spcBef>
                <a:spcPts val="0"/>
              </a:spcBef>
              <a:spcAft>
                <a:spcPts val="0"/>
              </a:spcAft>
              <a:buNone/>
            </a:pPr>
            <a:r>
              <a:rPr lang="en"/>
              <a:t>   And function</a:t>
            </a:r>
            <a:endParaRPr/>
          </a:p>
        </p:txBody>
      </p:sp>
      <p:pic>
        <p:nvPicPr>
          <p:cNvPr id="228" name="Google Shape;228;p25"/>
          <p:cNvPicPr preferRelativeResize="0"/>
          <p:nvPr/>
        </p:nvPicPr>
        <p:blipFill>
          <a:blip r:embed="rId3">
            <a:alphaModFix/>
          </a:blip>
          <a:stretch>
            <a:fillRect/>
          </a:stretch>
        </p:blipFill>
        <p:spPr>
          <a:xfrm>
            <a:off x="4857375" y="478800"/>
            <a:ext cx="3680900" cy="2092950"/>
          </a:xfrm>
          <a:prstGeom prst="rect">
            <a:avLst/>
          </a:prstGeom>
          <a:noFill/>
          <a:ln>
            <a:noFill/>
          </a:ln>
        </p:spPr>
      </p:pic>
      <p:sp>
        <p:nvSpPr>
          <p:cNvPr id="229" name="Google Shape;229;p25"/>
          <p:cNvSpPr txBox="1"/>
          <p:nvPr/>
        </p:nvSpPr>
        <p:spPr>
          <a:xfrm>
            <a:off x="1403350" y="1225425"/>
            <a:ext cx="3339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Smartmesh IP network</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Multi-Hop,IPv6-Ready Redundant, Low power</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Automatic join process</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Built-In security</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Smartmesh manager</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Constantly Optimizes the Network</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Reacts to changes in the Environment</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Focus on your application</a:t>
            </a:r>
            <a:endParaRPr>
              <a:solidFill>
                <a:srgbClr val="FFFFFF"/>
              </a:solidFill>
              <a:latin typeface="Lato"/>
              <a:ea typeface="Lato"/>
              <a:cs typeface="Lato"/>
              <a:sym typeface="Lato"/>
            </a:endParaRPr>
          </a:p>
        </p:txBody>
      </p:sp>
      <p:pic>
        <p:nvPicPr>
          <p:cNvPr id="230" name="Google Shape;230;p25"/>
          <p:cNvPicPr preferRelativeResize="0"/>
          <p:nvPr/>
        </p:nvPicPr>
        <p:blipFill>
          <a:blip r:embed="rId4">
            <a:alphaModFix/>
          </a:blip>
          <a:stretch>
            <a:fillRect/>
          </a:stretch>
        </p:blipFill>
        <p:spPr>
          <a:xfrm>
            <a:off x="4857377" y="2689750"/>
            <a:ext cx="3680901" cy="20818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Emanager can help us</a:t>
            </a:r>
            <a:endParaRPr/>
          </a:p>
        </p:txBody>
      </p:sp>
      <p:sp>
        <p:nvSpPr>
          <p:cNvPr id="236" name="Google Shape;236;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a:t>Manager can help us manage different kind of data and combine them into one data processing center.</a:t>
            </a:r>
            <a:endParaRPr/>
          </a:p>
          <a:p>
            <a:pPr indent="0" lvl="0" marL="0" rtl="0" algn="l">
              <a:spcBef>
                <a:spcPts val="1200"/>
              </a:spcBef>
              <a:spcAft>
                <a:spcPts val="0"/>
              </a:spcAft>
              <a:buNone/>
            </a:pPr>
            <a:r>
              <a:rPr lang="en"/>
              <a:t>By using manager software</a:t>
            </a:r>
            <a:endParaRPr/>
          </a:p>
          <a:p>
            <a:pPr indent="457200" lvl="0" marL="0" rtl="0" algn="l">
              <a:spcBef>
                <a:spcPts val="1200"/>
              </a:spcBef>
              <a:spcAft>
                <a:spcPts val="0"/>
              </a:spcAft>
              <a:buNone/>
            </a:pPr>
            <a:r>
              <a:rPr lang="en">
                <a:solidFill>
                  <a:srgbClr val="FFFFFF"/>
                </a:solidFill>
                <a:latin typeface="Arial"/>
                <a:ea typeface="Arial"/>
                <a:cs typeface="Arial"/>
                <a:sym typeface="Arial"/>
              </a:rPr>
              <a:t>We can control the collection speed of the sensor or the switching situation, which is conducive to improving the accuracy and efficiency of the data.</a:t>
            </a:r>
            <a:endParaRPr>
              <a:solidFill>
                <a:srgbClr val="FFFFFF"/>
              </a:solidFill>
              <a:latin typeface="Arial"/>
              <a:ea typeface="Arial"/>
              <a:cs typeface="Arial"/>
              <a:sym typeface="Arial"/>
            </a:endParaRPr>
          </a:p>
          <a:p>
            <a:pPr indent="457200" lvl="0" marL="0" rtl="0" algn="l">
              <a:spcBef>
                <a:spcPts val="1200"/>
              </a:spcBef>
              <a:spcAft>
                <a:spcPts val="0"/>
              </a:spcAft>
              <a:buNone/>
            </a:pPr>
            <a:r>
              <a:rPr lang="en">
                <a:solidFill>
                  <a:srgbClr val="FFFFFF"/>
                </a:solidFill>
                <a:latin typeface="Arial"/>
                <a:ea typeface="Arial"/>
                <a:cs typeface="Arial"/>
                <a:sym typeface="Arial"/>
              </a:rPr>
              <a:t>We can reduce the energy consumption of the data center by adding intelligent sensing systems. The way to reduce the energy is to reduce downtime in the data center or control sensor operation to reduce power consumption…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457200" lvl="0" marL="0" rtl="0" algn="l">
              <a:spcBef>
                <a:spcPts val="1200"/>
              </a:spcBef>
              <a:spcAft>
                <a:spcPts val="1200"/>
              </a:spcAft>
              <a:buNone/>
            </a:pPr>
            <a:r>
              <a:rPr lang="en">
                <a:solidFill>
                  <a:srgbClr val="FFFFFF"/>
                </a:solidFill>
                <a:latin typeface="Arial"/>
                <a:ea typeface="Arial"/>
                <a:cs typeface="Arial"/>
                <a:sym typeface="Arial"/>
              </a:rPr>
              <a:t>resource:</a:t>
            </a:r>
            <a:r>
              <a:rPr lang="en" sz="1100" u="sng">
                <a:solidFill>
                  <a:schemeClr val="hlink"/>
                </a:solidFill>
                <a:latin typeface="Arial"/>
                <a:ea typeface="Arial"/>
                <a:cs typeface="Arial"/>
                <a:sym typeface="Arial"/>
                <a:hlinkClick r:id="rId3"/>
              </a:rPr>
              <a:t>https://www.youtube.com/watch?v=qKtZ6rY4H6U</a:t>
            </a:r>
            <a:endParaRPr>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idx="1" type="body"/>
          </p:nvPr>
        </p:nvSpPr>
        <p:spPr>
          <a:xfrm>
            <a:off x="1065125" y="1140925"/>
            <a:ext cx="6766500" cy="39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Completed:</a:t>
            </a:r>
            <a:endParaRPr/>
          </a:p>
          <a:p>
            <a:pPr indent="-311150" lvl="0" marL="457200" rtl="0" algn="l">
              <a:spcBef>
                <a:spcPts val="1200"/>
              </a:spcBef>
              <a:spcAft>
                <a:spcPts val="0"/>
              </a:spcAft>
              <a:buSzPts val="1300"/>
              <a:buChar char="●"/>
            </a:pPr>
            <a:r>
              <a:rPr lang="en"/>
              <a:t>Research usability of a GUI for an end-user</a:t>
            </a:r>
            <a:endParaRPr/>
          </a:p>
          <a:p>
            <a:pPr indent="-298450" lvl="1" marL="914400" rtl="0" algn="l">
              <a:spcBef>
                <a:spcPts val="0"/>
              </a:spcBef>
              <a:spcAft>
                <a:spcPts val="0"/>
              </a:spcAft>
              <a:buSzPts val="1100"/>
              <a:buChar char="○"/>
            </a:pPr>
            <a:r>
              <a:rPr lang="en"/>
              <a:t>Stargazer GUI (Dust Networks)</a:t>
            </a:r>
            <a:endParaRPr/>
          </a:p>
          <a:p>
            <a:pPr indent="-298450" lvl="2" marL="1371600" rtl="0" algn="l">
              <a:spcBef>
                <a:spcPts val="0"/>
              </a:spcBef>
              <a:spcAft>
                <a:spcPts val="0"/>
              </a:spcAft>
              <a:buSzPts val="1100"/>
              <a:buChar char="■"/>
            </a:pPr>
            <a:r>
              <a:rPr lang="en"/>
              <a:t>Connects to SmartMesh network manager</a:t>
            </a:r>
            <a:endParaRPr/>
          </a:p>
          <a:p>
            <a:pPr indent="-298450" lvl="2" marL="1371600" rtl="0" algn="l">
              <a:spcBef>
                <a:spcPts val="0"/>
              </a:spcBef>
              <a:spcAft>
                <a:spcPts val="0"/>
              </a:spcAft>
              <a:buSzPts val="1100"/>
              <a:buChar char="■"/>
            </a:pPr>
            <a:r>
              <a:rPr lang="en"/>
              <a:t>Able to display network topology as an overlay to a mapview image</a:t>
            </a:r>
            <a:endParaRPr/>
          </a:p>
          <a:p>
            <a:pPr indent="-298450" lvl="2" marL="1371600" rtl="0" algn="l">
              <a:spcBef>
                <a:spcPts val="0"/>
              </a:spcBef>
              <a:spcAft>
                <a:spcPts val="0"/>
              </a:spcAft>
              <a:buSzPts val="1100"/>
              <a:buChar char="■"/>
            </a:pPr>
            <a:r>
              <a:rPr lang="en"/>
              <a:t>Able to displa</a:t>
            </a:r>
            <a:r>
              <a:rPr lang="en"/>
              <a:t>y status of motes and paths, current data, and monitor network statistics</a:t>
            </a:r>
            <a:endParaRPr/>
          </a:p>
          <a:p>
            <a:pPr indent="-298450" lvl="2" marL="1371600" rtl="0" algn="l">
              <a:spcBef>
                <a:spcPts val="0"/>
              </a:spcBef>
              <a:spcAft>
                <a:spcPts val="0"/>
              </a:spcAft>
              <a:buSzPts val="1100"/>
              <a:buChar char="■"/>
            </a:pPr>
            <a:r>
              <a:rPr lang="en"/>
              <a:t>Motes must be in master mode to work</a:t>
            </a:r>
            <a:endParaRPr/>
          </a:p>
          <a:p>
            <a:pPr indent="-311150" lvl="0" marL="457200" rtl="0" algn="l">
              <a:spcBef>
                <a:spcPts val="0"/>
              </a:spcBef>
              <a:spcAft>
                <a:spcPts val="0"/>
              </a:spcAft>
              <a:buSzPts val="1300"/>
              <a:buChar char="●"/>
            </a:pPr>
            <a:r>
              <a:rPr lang="en"/>
              <a:t>Research SmartMesh module integration with Network Manager</a:t>
            </a:r>
            <a:endParaRPr/>
          </a:p>
          <a:p>
            <a:pPr indent="-298450" lvl="1" marL="914400" rtl="0" algn="l">
              <a:spcBef>
                <a:spcPts val="0"/>
              </a:spcBef>
              <a:spcAft>
                <a:spcPts val="0"/>
              </a:spcAft>
              <a:buSzPts val="1100"/>
              <a:buChar char="○"/>
            </a:pPr>
            <a:r>
              <a:rPr lang="en"/>
              <a:t>FTDI serial drivers for communication from computer to hardware (if not installed).</a:t>
            </a:r>
            <a:endParaRPr/>
          </a:p>
          <a:p>
            <a:pPr indent="-298450" lvl="1" marL="914400" rtl="0" algn="l">
              <a:spcBef>
                <a:spcPts val="0"/>
              </a:spcBef>
              <a:spcAft>
                <a:spcPts val="0"/>
              </a:spcAft>
              <a:buSzPts val="1100"/>
              <a:buChar char="○"/>
            </a:pPr>
            <a:r>
              <a:rPr lang="en"/>
              <a:t>Serial API Multiplexer (Serial Mux) - Allows multiple processes to communicate with the manager’s serial API.</a:t>
            </a:r>
            <a:endParaRPr/>
          </a:p>
          <a:p>
            <a:pPr indent="-298450" lvl="2" marL="1371600" rtl="0" algn="l">
              <a:spcBef>
                <a:spcPts val="0"/>
              </a:spcBef>
              <a:spcAft>
                <a:spcPts val="0"/>
              </a:spcAft>
              <a:buSzPts val="1100"/>
              <a:buChar char="■"/>
            </a:pPr>
            <a:r>
              <a:rPr lang="en"/>
              <a:t>TCP connection</a:t>
            </a:r>
            <a:endParaRPr/>
          </a:p>
          <a:p>
            <a:pPr indent="-298450" lvl="1" marL="914400" rtl="0" algn="l">
              <a:spcBef>
                <a:spcPts val="0"/>
              </a:spcBef>
              <a:spcAft>
                <a:spcPts val="0"/>
              </a:spcAft>
              <a:buSzPts val="1100"/>
              <a:buChar char="○"/>
            </a:pPr>
            <a:r>
              <a:rPr lang="en"/>
              <a:t>Stargazer</a:t>
            </a:r>
            <a:endParaRPr/>
          </a:p>
          <a:p>
            <a:pPr indent="-298450" lvl="1" marL="914400" rtl="0" algn="l">
              <a:spcBef>
                <a:spcPts val="0"/>
              </a:spcBef>
              <a:spcAft>
                <a:spcPts val="0"/>
              </a:spcAft>
              <a:buSzPts val="1100"/>
              <a:buChar char="○"/>
            </a:pPr>
            <a:r>
              <a:rPr lang="en"/>
              <a:t>SmartMesh SDK (SMSDK) - Python-based set of tools to demo aspects of motes and manager API. (Along with Python)</a:t>
            </a:r>
            <a:endParaRPr/>
          </a:p>
          <a:p>
            <a:pPr indent="0" lvl="0" marL="0" rtl="0" algn="l">
              <a:spcBef>
                <a:spcPts val="1200"/>
              </a:spcBef>
              <a:spcAft>
                <a:spcPts val="1200"/>
              </a:spcAft>
              <a:buNone/>
            </a:pPr>
            <a:r>
              <a:t/>
            </a:r>
            <a:endParaRPr/>
          </a:p>
        </p:txBody>
      </p:sp>
      <p:sp>
        <p:nvSpPr>
          <p:cNvPr id="242" name="Google Shape;242;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Calvin Xaybanha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8"/>
          <p:cNvPicPr preferRelativeResize="0"/>
          <p:nvPr/>
        </p:nvPicPr>
        <p:blipFill>
          <a:blip r:embed="rId3">
            <a:alphaModFix/>
          </a:blip>
          <a:stretch>
            <a:fillRect/>
          </a:stretch>
        </p:blipFill>
        <p:spPr>
          <a:xfrm>
            <a:off x="3148576" y="347975"/>
            <a:ext cx="5094975" cy="4697350"/>
          </a:xfrm>
          <a:prstGeom prst="rect">
            <a:avLst/>
          </a:prstGeom>
          <a:noFill/>
          <a:ln>
            <a:noFill/>
          </a:ln>
        </p:spPr>
      </p:pic>
      <p:sp>
        <p:nvSpPr>
          <p:cNvPr id="248" name="Google Shape;248;p28"/>
          <p:cNvSpPr txBox="1"/>
          <p:nvPr>
            <p:ph type="title"/>
          </p:nvPr>
        </p:nvSpPr>
        <p:spPr>
          <a:xfrm>
            <a:off x="329273" y="1512900"/>
            <a:ext cx="2634300" cy="198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tools for SmartMesh IP  Network Interaction</a:t>
            </a:r>
            <a:endParaRPr/>
          </a:p>
        </p:txBody>
      </p:sp>
      <p:sp>
        <p:nvSpPr>
          <p:cNvPr id="249" name="Google Shape;249;p28"/>
          <p:cNvSpPr txBox="1"/>
          <p:nvPr/>
        </p:nvSpPr>
        <p:spPr>
          <a:xfrm>
            <a:off x="329275" y="4322300"/>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lt1"/>
                </a:solidFill>
                <a:latin typeface="Lato"/>
                <a:ea typeface="Lato"/>
                <a:cs typeface="Lato"/>
                <a:sym typeface="Lato"/>
              </a:rPr>
              <a:t>Image provided by Linear Technology and Dust Networks.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Serial Mux</a:t>
            </a:r>
            <a:endParaRPr/>
          </a:p>
        </p:txBody>
      </p:sp>
      <p:pic>
        <p:nvPicPr>
          <p:cNvPr id="255" name="Google Shape;255;p29"/>
          <p:cNvPicPr preferRelativeResize="0"/>
          <p:nvPr/>
        </p:nvPicPr>
        <p:blipFill>
          <a:blip r:embed="rId3">
            <a:alphaModFix/>
          </a:blip>
          <a:stretch>
            <a:fillRect/>
          </a:stretch>
        </p:blipFill>
        <p:spPr>
          <a:xfrm>
            <a:off x="3372913" y="1155450"/>
            <a:ext cx="4074575" cy="3714000"/>
          </a:xfrm>
          <a:prstGeom prst="rect">
            <a:avLst/>
          </a:prstGeom>
          <a:noFill/>
          <a:ln>
            <a:noFill/>
          </a:ln>
        </p:spPr>
      </p:pic>
      <p:sp>
        <p:nvSpPr>
          <p:cNvPr id="256" name="Google Shape;256;p29"/>
          <p:cNvSpPr txBox="1"/>
          <p:nvPr/>
        </p:nvSpPr>
        <p:spPr>
          <a:xfrm>
            <a:off x="329275" y="4322300"/>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lt1"/>
                </a:solidFill>
                <a:latin typeface="Lato"/>
                <a:ea typeface="Lato"/>
                <a:cs typeface="Lato"/>
                <a:sym typeface="Lato"/>
              </a:rPr>
              <a:t>Image provided by Linear Technology and Dust Networks.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09468" y="650800"/>
            <a:ext cx="3459600" cy="34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Yousef </a:t>
            </a:r>
            <a:r>
              <a:rPr lang="en"/>
              <a:t>Al-Khelaifi</a:t>
            </a:r>
            <a:endParaRPr/>
          </a:p>
        </p:txBody>
      </p:sp>
      <p:sp>
        <p:nvSpPr>
          <p:cNvPr id="141" name="Google Shape;141;p14"/>
          <p:cNvSpPr txBox="1"/>
          <p:nvPr>
            <p:ph idx="1" type="body"/>
          </p:nvPr>
        </p:nvSpPr>
        <p:spPr>
          <a:xfrm>
            <a:off x="226925" y="1396125"/>
            <a:ext cx="6766500" cy="391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Completed:</a:t>
            </a:r>
            <a:endParaRPr/>
          </a:p>
          <a:p>
            <a:pPr indent="-311150" lvl="0" marL="457200" rtl="0" algn="l">
              <a:spcBef>
                <a:spcPts val="1200"/>
              </a:spcBef>
              <a:spcAft>
                <a:spcPts val="0"/>
              </a:spcAft>
              <a:buSzPts val="1300"/>
              <a:buChar char="●"/>
            </a:pPr>
            <a:r>
              <a:rPr lang="en"/>
              <a:t>Research</a:t>
            </a:r>
            <a:r>
              <a:rPr lang="en"/>
              <a:t> Smart mesh amstermode and starter kit</a:t>
            </a:r>
            <a:endParaRPr/>
          </a:p>
          <a:p>
            <a:pPr indent="-298450" lvl="1" marL="914400" rtl="0" algn="l">
              <a:spcBef>
                <a:spcPts val="0"/>
              </a:spcBef>
              <a:spcAft>
                <a:spcPts val="0"/>
              </a:spcAft>
              <a:buSzPts val="1100"/>
              <a:buChar char="○"/>
            </a:pPr>
            <a:r>
              <a:rPr lang="en"/>
              <a:t>Starter kits provides wireless modules pre-soldered onto evaluation boards to provide quick access to I/O via headers.</a:t>
            </a:r>
            <a:endParaRPr/>
          </a:p>
          <a:p>
            <a:pPr indent="-298450" lvl="1" marL="914400" rtl="0" algn="l">
              <a:spcBef>
                <a:spcPts val="0"/>
              </a:spcBef>
              <a:spcAft>
                <a:spcPts val="0"/>
              </a:spcAft>
              <a:buSzPts val="1100"/>
              <a:buChar char="○"/>
            </a:pPr>
            <a:r>
              <a:t/>
            </a:r>
            <a:endParaRPr/>
          </a:p>
          <a:p>
            <a:pPr indent="-298450" lvl="1" marL="914400" rtl="0" algn="l">
              <a:spcBef>
                <a:spcPts val="0"/>
              </a:spcBef>
              <a:spcAft>
                <a:spcPts val="0"/>
              </a:spcAft>
              <a:buSzPts val="1100"/>
              <a:buChar char="○"/>
            </a:pPr>
            <a:r>
              <a:rPr lang="en" u="sng">
                <a:solidFill>
                  <a:schemeClr val="hlink"/>
                </a:solidFill>
                <a:hlinkClick r:id="rId3"/>
              </a:rPr>
              <a:t>www.Dustcloud.org</a:t>
            </a:r>
            <a:r>
              <a:rPr lang="en"/>
              <a:t> </a:t>
            </a:r>
            <a:r>
              <a:rPr lang="en"/>
              <a:t>,</a:t>
            </a:r>
            <a:r>
              <a:rPr lang="en"/>
              <a:t> provides source code and extensive documentation </a:t>
            </a:r>
            <a:r>
              <a:rPr lang="en"/>
              <a:t>for</a:t>
            </a:r>
            <a:r>
              <a:rPr lang="en"/>
              <a:t> each side of the SmartMesh IP system, most smart mesh source code is written in python, however  there are C-</a:t>
            </a:r>
            <a:r>
              <a:rPr lang="en"/>
              <a:t>libraries</a:t>
            </a:r>
            <a:r>
              <a:rPr lang="en"/>
              <a:t> for running the wireless module in slave-mode.</a:t>
            </a:r>
            <a:endParaRPr/>
          </a:p>
          <a:p>
            <a:pPr indent="-298450" lvl="1" marL="914400" rtl="0" algn="l">
              <a:spcBef>
                <a:spcPts val="0"/>
              </a:spcBef>
              <a:spcAft>
                <a:spcPts val="0"/>
              </a:spcAft>
              <a:buSzPts val="1100"/>
              <a:buChar char="○"/>
            </a:pPr>
            <a:r>
              <a:t/>
            </a:r>
            <a:endParaRPr/>
          </a:p>
          <a:p>
            <a:pPr indent="-298450" lvl="1" marL="914400" rtl="0" algn="l">
              <a:spcBef>
                <a:spcPts val="0"/>
              </a:spcBef>
              <a:spcAft>
                <a:spcPts val="0"/>
              </a:spcAft>
              <a:buSzPts val="1100"/>
              <a:buChar char="○"/>
            </a:pPr>
            <a:r>
              <a:rPr lang="en"/>
              <a:t>Starter-kit comes with all evaluation hardware </a:t>
            </a:r>
            <a:r>
              <a:rPr lang="en"/>
              <a:t>necessary</a:t>
            </a:r>
            <a:r>
              <a:rPr lang="en"/>
              <a:t> to set up custom PCB-wireless module designs using serial interface boards</a:t>
            </a:r>
            <a:r>
              <a:rPr lang="en"/>
              <a:t>.</a:t>
            </a:r>
            <a:endParaRPr/>
          </a:p>
          <a:p>
            <a:pPr indent="-298450" lvl="1" marL="914400" rtl="0" algn="l">
              <a:spcBef>
                <a:spcPts val="0"/>
              </a:spcBef>
              <a:spcAft>
                <a:spcPts val="0"/>
              </a:spcAft>
              <a:buSzPts val="1100"/>
              <a:buChar char="○"/>
            </a:pPr>
            <a:r>
              <a:t/>
            </a:r>
            <a:endParaRPr/>
          </a:p>
          <a:p>
            <a:pPr indent="-298450" lvl="1" marL="914400" rtl="0" algn="l">
              <a:spcBef>
                <a:spcPts val="0"/>
              </a:spcBef>
              <a:spcAft>
                <a:spcPts val="0"/>
              </a:spcAft>
              <a:buSzPts val="1100"/>
              <a:buChar char="○"/>
            </a:pPr>
            <a:r>
              <a:rPr lang="en"/>
              <a:t>100 mote system can be made with single </a:t>
            </a:r>
            <a:r>
              <a:rPr lang="en"/>
              <a:t>access point mote(blue) USB Emanager</a:t>
            </a:r>
            <a:r>
              <a:rPr lang="en"/>
              <a:t>, however 1000+ mote networks are made with multiple access point mote(white) and combined in software using a </a:t>
            </a:r>
            <a:r>
              <a:rPr lang="en"/>
              <a:t>virtual</a:t>
            </a:r>
            <a:r>
              <a:rPr lang="en"/>
              <a:t> </a:t>
            </a:r>
            <a:r>
              <a:rPr lang="en"/>
              <a:t>machine</a:t>
            </a:r>
            <a:r>
              <a:rPr lang="en"/>
              <a:t> scheme called Vmanager</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Added to more info to L1-diagram</a:t>
            </a:r>
            <a:endParaRPr/>
          </a:p>
          <a:p>
            <a:pPr indent="0" lvl="0" marL="0" rtl="0" algn="l">
              <a:spcBef>
                <a:spcPts val="1200"/>
              </a:spcBef>
              <a:spcAft>
                <a:spcPts val="1200"/>
              </a:spcAft>
              <a:buNone/>
            </a:pPr>
            <a:r>
              <a:t/>
            </a:r>
            <a:endParaRPr/>
          </a:p>
        </p:txBody>
      </p:sp>
      <p:pic>
        <p:nvPicPr>
          <p:cNvPr id="142" name="Google Shape;142;p14"/>
          <p:cNvPicPr preferRelativeResize="0"/>
          <p:nvPr/>
        </p:nvPicPr>
        <p:blipFill rotWithShape="1">
          <a:blip r:embed="rId4">
            <a:alphaModFix/>
          </a:blip>
          <a:srcRect b="11711" l="4318" r="5907" t="7799"/>
          <a:stretch/>
        </p:blipFill>
        <p:spPr>
          <a:xfrm>
            <a:off x="7029450" y="1453818"/>
            <a:ext cx="2072851" cy="1117932"/>
          </a:xfrm>
          <a:prstGeom prst="rect">
            <a:avLst/>
          </a:prstGeom>
          <a:noFill/>
          <a:ln>
            <a:noFill/>
          </a:ln>
        </p:spPr>
      </p:pic>
      <p:pic>
        <p:nvPicPr>
          <p:cNvPr id="143" name="Google Shape;143;p14"/>
          <p:cNvPicPr preferRelativeResize="0"/>
          <p:nvPr/>
        </p:nvPicPr>
        <p:blipFill rotWithShape="1">
          <a:blip r:embed="rId5">
            <a:alphaModFix/>
          </a:blip>
          <a:srcRect b="0" l="0" r="0" t="6208"/>
          <a:stretch/>
        </p:blipFill>
        <p:spPr>
          <a:xfrm>
            <a:off x="7029450" y="48000"/>
            <a:ext cx="2072852" cy="1593648"/>
          </a:xfrm>
          <a:prstGeom prst="rect">
            <a:avLst/>
          </a:prstGeom>
          <a:noFill/>
          <a:ln>
            <a:noFill/>
          </a:ln>
        </p:spPr>
      </p:pic>
      <p:pic>
        <p:nvPicPr>
          <p:cNvPr id="144" name="Google Shape;144;p14"/>
          <p:cNvPicPr preferRelativeResize="0"/>
          <p:nvPr/>
        </p:nvPicPr>
        <p:blipFill>
          <a:blip r:embed="rId6">
            <a:alphaModFix/>
          </a:blip>
          <a:stretch>
            <a:fillRect/>
          </a:stretch>
        </p:blipFill>
        <p:spPr>
          <a:xfrm>
            <a:off x="6410425" y="4068225"/>
            <a:ext cx="2691876" cy="1009950"/>
          </a:xfrm>
          <a:prstGeom prst="rect">
            <a:avLst/>
          </a:prstGeom>
          <a:noFill/>
          <a:ln>
            <a:noFill/>
          </a:ln>
        </p:spPr>
      </p:pic>
      <p:pic>
        <p:nvPicPr>
          <p:cNvPr id="145" name="Google Shape;145;p14"/>
          <p:cNvPicPr preferRelativeResize="0"/>
          <p:nvPr/>
        </p:nvPicPr>
        <p:blipFill>
          <a:blip r:embed="rId7">
            <a:alphaModFix/>
          </a:blip>
          <a:stretch>
            <a:fillRect/>
          </a:stretch>
        </p:blipFill>
        <p:spPr>
          <a:xfrm>
            <a:off x="4129824" y="48012"/>
            <a:ext cx="1063175" cy="958425"/>
          </a:xfrm>
          <a:prstGeom prst="rect">
            <a:avLst/>
          </a:prstGeom>
          <a:noFill/>
          <a:ln>
            <a:noFill/>
          </a:ln>
        </p:spPr>
      </p:pic>
      <p:pic>
        <p:nvPicPr>
          <p:cNvPr id="146" name="Google Shape;146;p14"/>
          <p:cNvPicPr preferRelativeResize="0"/>
          <p:nvPr/>
        </p:nvPicPr>
        <p:blipFill>
          <a:blip r:embed="rId8">
            <a:alphaModFix/>
          </a:blip>
          <a:stretch>
            <a:fillRect/>
          </a:stretch>
        </p:blipFill>
        <p:spPr>
          <a:xfrm>
            <a:off x="7140629" y="2618388"/>
            <a:ext cx="1961672" cy="1373024"/>
          </a:xfrm>
          <a:prstGeom prst="rect">
            <a:avLst/>
          </a:prstGeom>
          <a:noFill/>
          <a:ln>
            <a:noFill/>
          </a:ln>
        </p:spPr>
      </p:pic>
      <p:pic>
        <p:nvPicPr>
          <p:cNvPr id="147" name="Google Shape;147;p14"/>
          <p:cNvPicPr preferRelativeResize="0"/>
          <p:nvPr/>
        </p:nvPicPr>
        <p:blipFill>
          <a:blip r:embed="rId9">
            <a:alphaModFix/>
          </a:blip>
          <a:stretch>
            <a:fillRect/>
          </a:stretch>
        </p:blipFill>
        <p:spPr>
          <a:xfrm>
            <a:off x="5260875" y="48000"/>
            <a:ext cx="1732557" cy="1348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idx="1" type="body"/>
          </p:nvPr>
        </p:nvSpPr>
        <p:spPr>
          <a:xfrm>
            <a:off x="272100" y="1439250"/>
            <a:ext cx="4299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In-progress</a:t>
            </a:r>
            <a:endParaRPr/>
          </a:p>
          <a:p>
            <a:pPr indent="-311150" lvl="0" marL="457200" rtl="0" algn="l">
              <a:spcBef>
                <a:spcPts val="1200"/>
              </a:spcBef>
              <a:spcAft>
                <a:spcPts val="0"/>
              </a:spcAft>
              <a:buSzPts val="1300"/>
              <a:buChar char="●"/>
            </a:pPr>
            <a:r>
              <a:rPr lang="en"/>
              <a:t>Battery life estimation in mAh (</a:t>
            </a:r>
            <a:r>
              <a:rPr lang="en"/>
              <a:t>continued</a:t>
            </a:r>
            <a:r>
              <a:rPr lang="en"/>
              <a:t> from last week)</a:t>
            </a:r>
            <a:endParaRPr/>
          </a:p>
          <a:p>
            <a:pPr indent="-311150" lvl="0" marL="457200" rtl="0" algn="l">
              <a:spcBef>
                <a:spcPts val="0"/>
              </a:spcBef>
              <a:spcAft>
                <a:spcPts val="0"/>
              </a:spcAft>
              <a:buSzPts val="1300"/>
              <a:buChar char="●"/>
            </a:pPr>
            <a:r>
              <a:rPr lang="en"/>
              <a:t>Dive deeper into dustcloud.org </a:t>
            </a:r>
            <a:endParaRPr/>
          </a:p>
          <a:p>
            <a:pPr indent="-311150" lvl="0" marL="457200" rtl="0" algn="l">
              <a:spcBef>
                <a:spcPts val="0"/>
              </a:spcBef>
              <a:spcAft>
                <a:spcPts val="0"/>
              </a:spcAft>
              <a:buSzPts val="1300"/>
              <a:buChar char="●"/>
            </a:pPr>
            <a:r>
              <a:rPr lang="en"/>
              <a:t>Acquire</a:t>
            </a:r>
            <a:r>
              <a:rPr lang="en"/>
              <a:t> starter kit and do some hands-on testing, first prototype can be completed by connecting configured sensors into analogue inputs using the dust more evaluation board headers </a:t>
            </a:r>
            <a:endParaRPr/>
          </a:p>
          <a:p>
            <a:pPr indent="0" lvl="0" marL="457200" rtl="0" algn="l">
              <a:spcBef>
                <a:spcPts val="1200"/>
              </a:spcBef>
              <a:spcAft>
                <a:spcPts val="1200"/>
              </a:spcAft>
              <a:buNone/>
            </a:pPr>
            <a:r>
              <a:t/>
            </a:r>
            <a:endParaRPr/>
          </a:p>
        </p:txBody>
      </p:sp>
      <p:pic>
        <p:nvPicPr>
          <p:cNvPr id="153" name="Google Shape;153;p15"/>
          <p:cNvPicPr preferRelativeResize="0"/>
          <p:nvPr/>
        </p:nvPicPr>
        <p:blipFill rotWithShape="1">
          <a:blip r:embed="rId3">
            <a:alphaModFix/>
          </a:blip>
          <a:srcRect b="7956" l="1499" r="1732" t="13808"/>
          <a:stretch/>
        </p:blipFill>
        <p:spPr>
          <a:xfrm>
            <a:off x="5659325" y="80925"/>
            <a:ext cx="3387849" cy="1727575"/>
          </a:xfrm>
          <a:prstGeom prst="rect">
            <a:avLst/>
          </a:prstGeom>
          <a:noFill/>
          <a:ln>
            <a:noFill/>
          </a:ln>
        </p:spPr>
      </p:pic>
      <p:pic>
        <p:nvPicPr>
          <p:cNvPr id="154" name="Google Shape;154;p15"/>
          <p:cNvPicPr preferRelativeResize="0"/>
          <p:nvPr/>
        </p:nvPicPr>
        <p:blipFill>
          <a:blip r:embed="rId4">
            <a:alphaModFix/>
          </a:blip>
          <a:stretch>
            <a:fillRect/>
          </a:stretch>
        </p:blipFill>
        <p:spPr>
          <a:xfrm>
            <a:off x="4747275" y="1941121"/>
            <a:ext cx="4299900" cy="30446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2540100" cy="50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Brandon Garcia</a:t>
            </a:r>
            <a:endParaRPr/>
          </a:p>
        </p:txBody>
      </p:sp>
      <p:sp>
        <p:nvSpPr>
          <p:cNvPr id="160" name="Google Shape;160;p16"/>
          <p:cNvSpPr txBox="1"/>
          <p:nvPr/>
        </p:nvSpPr>
        <p:spPr>
          <a:xfrm>
            <a:off x="1150350" y="1197925"/>
            <a:ext cx="3555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Researched CO2, O2 from Sensirion and also the Wind Speed Sensor</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Spreadsheet for Sensor Log</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2nd Meeting Availability?</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161" name="Google Shape;161;p16"/>
          <p:cNvPicPr preferRelativeResize="0"/>
          <p:nvPr/>
        </p:nvPicPr>
        <p:blipFill>
          <a:blip r:embed="rId3">
            <a:alphaModFix/>
          </a:blip>
          <a:stretch>
            <a:fillRect/>
          </a:stretch>
        </p:blipFill>
        <p:spPr>
          <a:xfrm>
            <a:off x="3579375" y="2421850"/>
            <a:ext cx="5438075" cy="2637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7"/>
          <p:cNvPicPr preferRelativeResize="0"/>
          <p:nvPr/>
        </p:nvPicPr>
        <p:blipFill>
          <a:blip r:embed="rId3">
            <a:alphaModFix/>
          </a:blip>
          <a:stretch>
            <a:fillRect/>
          </a:stretch>
        </p:blipFill>
        <p:spPr>
          <a:xfrm>
            <a:off x="2922375" y="968375"/>
            <a:ext cx="6129351" cy="2888900"/>
          </a:xfrm>
          <a:prstGeom prst="rect">
            <a:avLst/>
          </a:prstGeom>
          <a:noFill/>
          <a:ln>
            <a:noFill/>
          </a:ln>
        </p:spPr>
      </p:pic>
      <p:sp>
        <p:nvSpPr>
          <p:cNvPr id="167" name="Google Shape;167;p17"/>
          <p:cNvSpPr txBox="1"/>
          <p:nvPr/>
        </p:nvSpPr>
        <p:spPr>
          <a:xfrm>
            <a:off x="144925" y="968375"/>
            <a:ext cx="2674800" cy="21240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Sensirion SCD30 Sensor Specs:</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Only indoor?</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Small in size(35x23x7mm)</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Low power </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(19mA- 3.3-5.5V)</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Range: 400 ppm-10k ppm</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Accuracy: +- 30 ppm</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High cost @ $51.31 via Mouser</a:t>
            </a:r>
            <a:endParaRPr>
              <a:solidFill>
                <a:srgbClr val="FFFFFF"/>
              </a:solidFill>
              <a:latin typeface="Lato"/>
              <a:ea typeface="Lato"/>
              <a:cs typeface="Lato"/>
              <a:sym typeface="Lato"/>
            </a:endParaRPr>
          </a:p>
        </p:txBody>
      </p:sp>
      <p:sp>
        <p:nvSpPr>
          <p:cNvPr id="168" name="Google Shape;168;p17"/>
          <p:cNvSpPr txBox="1"/>
          <p:nvPr/>
        </p:nvSpPr>
        <p:spPr>
          <a:xfrm>
            <a:off x="264925" y="2867625"/>
            <a:ext cx="25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169" name="Google Shape;169;p17"/>
          <p:cNvSpPr txBox="1"/>
          <p:nvPr/>
        </p:nvSpPr>
        <p:spPr>
          <a:xfrm>
            <a:off x="2922375" y="211375"/>
            <a:ext cx="300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Lato"/>
                <a:ea typeface="Lato"/>
                <a:cs typeface="Lato"/>
                <a:sym typeface="Lato"/>
              </a:rPr>
              <a:t>CO2 Sensor Info:</a:t>
            </a:r>
            <a:endParaRPr sz="18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297500" y="393750"/>
            <a:ext cx="6237000" cy="62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Wind Speed &amp; Direction Sensor Info:</a:t>
            </a:r>
            <a:endParaRPr/>
          </a:p>
        </p:txBody>
      </p:sp>
      <p:pic>
        <p:nvPicPr>
          <p:cNvPr id="175" name="Google Shape;175;p18"/>
          <p:cNvPicPr preferRelativeResize="0"/>
          <p:nvPr/>
        </p:nvPicPr>
        <p:blipFill>
          <a:blip r:embed="rId3">
            <a:alphaModFix/>
          </a:blip>
          <a:stretch>
            <a:fillRect/>
          </a:stretch>
        </p:blipFill>
        <p:spPr>
          <a:xfrm>
            <a:off x="3803424" y="1039104"/>
            <a:ext cx="3731076" cy="2428523"/>
          </a:xfrm>
          <a:prstGeom prst="rect">
            <a:avLst/>
          </a:prstGeom>
          <a:noFill/>
          <a:ln>
            <a:noFill/>
          </a:ln>
        </p:spPr>
      </p:pic>
      <p:sp>
        <p:nvSpPr>
          <p:cNvPr id="176" name="Google Shape;176;p18"/>
          <p:cNvSpPr txBox="1"/>
          <p:nvPr/>
        </p:nvSpPr>
        <p:spPr>
          <a:xfrm>
            <a:off x="290625" y="1290300"/>
            <a:ext cx="29490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ato"/>
                <a:ea typeface="Lato"/>
                <a:cs typeface="Lato"/>
                <a:sym typeface="Lato"/>
              </a:rPr>
              <a:t>Types of </a:t>
            </a:r>
            <a:r>
              <a:rPr lang="en" sz="1300">
                <a:solidFill>
                  <a:srgbClr val="FFFFFF"/>
                </a:solidFill>
                <a:latin typeface="Lato"/>
                <a:ea typeface="Lato"/>
                <a:cs typeface="Lato"/>
                <a:sym typeface="Lato"/>
              </a:rPr>
              <a:t>Anemometers</a:t>
            </a: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Ultrasonic - Has no moving parts, sonic pulse </a:t>
            </a:r>
            <a:r>
              <a:rPr lang="en" sz="1300">
                <a:solidFill>
                  <a:srgbClr val="FFFFFF"/>
                </a:solidFill>
                <a:latin typeface="Lato"/>
                <a:ea typeface="Lato"/>
                <a:cs typeface="Lato"/>
                <a:sym typeface="Lato"/>
              </a:rPr>
              <a:t>disruption</a:t>
            </a:r>
            <a:r>
              <a:rPr lang="en" sz="1300">
                <a:solidFill>
                  <a:srgbClr val="FFFFFF"/>
                </a:solidFill>
                <a:latin typeface="Lato"/>
                <a:ea typeface="Lato"/>
                <a:cs typeface="Lato"/>
                <a:sym typeface="Lato"/>
              </a:rPr>
              <a:t> are measured for wind speed.</a:t>
            </a:r>
            <a:endParaRPr sz="1300">
              <a:solidFill>
                <a:srgbClr val="FFFFFF"/>
              </a:solidFill>
              <a:latin typeface="Lato"/>
              <a:ea typeface="Lato"/>
              <a:cs typeface="Lato"/>
              <a:sym typeface="Lato"/>
            </a:endParaRPr>
          </a:p>
          <a:p>
            <a:pPr indent="0" lvl="0" marL="457200" rtl="0" algn="l">
              <a:spcBef>
                <a:spcPts val="0"/>
              </a:spcBef>
              <a:spcAft>
                <a:spcPts val="0"/>
              </a:spcAft>
              <a:buNone/>
            </a:pPr>
            <a:r>
              <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Laser Doppler - Uses the doppler effect to detect wind speed.</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Hotwire - A hot wire or thermal flow measures wind speed/ pressure. A direct relationship exists between the rate at which the wind is flowing and how cool the wire becomes</a:t>
            </a:r>
            <a:endParaRPr sz="1300">
              <a:solidFill>
                <a:srgbClr val="FFFFFF"/>
              </a:solidFill>
              <a:latin typeface="Lato"/>
              <a:ea typeface="Lato"/>
              <a:cs typeface="Lato"/>
              <a:sym typeface="Lato"/>
            </a:endParaRPr>
          </a:p>
        </p:txBody>
      </p:sp>
      <p:pic>
        <p:nvPicPr>
          <p:cNvPr id="177" name="Google Shape;177;p18"/>
          <p:cNvPicPr preferRelativeResize="0"/>
          <p:nvPr/>
        </p:nvPicPr>
        <p:blipFill>
          <a:blip r:embed="rId4">
            <a:alphaModFix/>
          </a:blip>
          <a:stretch>
            <a:fillRect/>
          </a:stretch>
        </p:blipFill>
        <p:spPr>
          <a:xfrm>
            <a:off x="3308950" y="3535650"/>
            <a:ext cx="3016725" cy="1373525"/>
          </a:xfrm>
          <a:prstGeom prst="rect">
            <a:avLst/>
          </a:prstGeom>
          <a:noFill/>
          <a:ln>
            <a:noFill/>
          </a:ln>
        </p:spPr>
      </p:pic>
      <p:pic>
        <p:nvPicPr>
          <p:cNvPr id="178" name="Google Shape;178;p18"/>
          <p:cNvPicPr preferRelativeResize="0"/>
          <p:nvPr/>
        </p:nvPicPr>
        <p:blipFill>
          <a:blip r:embed="rId5">
            <a:alphaModFix/>
          </a:blip>
          <a:stretch>
            <a:fillRect/>
          </a:stretch>
        </p:blipFill>
        <p:spPr>
          <a:xfrm>
            <a:off x="6325675" y="3810995"/>
            <a:ext cx="2292550" cy="822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1297500" y="393750"/>
            <a:ext cx="3922200" cy="58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Water Contact Sensor</a:t>
            </a:r>
            <a:endParaRPr/>
          </a:p>
        </p:txBody>
      </p:sp>
      <p:pic>
        <p:nvPicPr>
          <p:cNvPr id="184" name="Google Shape;184;p19"/>
          <p:cNvPicPr preferRelativeResize="0"/>
          <p:nvPr/>
        </p:nvPicPr>
        <p:blipFill>
          <a:blip r:embed="rId3">
            <a:alphaModFix/>
          </a:blip>
          <a:stretch>
            <a:fillRect/>
          </a:stretch>
        </p:blipFill>
        <p:spPr>
          <a:xfrm>
            <a:off x="1408375" y="1581750"/>
            <a:ext cx="1993950" cy="2121325"/>
          </a:xfrm>
          <a:prstGeom prst="rect">
            <a:avLst/>
          </a:prstGeom>
          <a:noFill/>
          <a:ln>
            <a:noFill/>
          </a:ln>
        </p:spPr>
      </p:pic>
      <p:sp>
        <p:nvSpPr>
          <p:cNvPr id="185" name="Google Shape;185;p19"/>
          <p:cNvSpPr txBox="1"/>
          <p:nvPr/>
        </p:nvSpPr>
        <p:spPr>
          <a:xfrm>
            <a:off x="1567925" y="1127400"/>
            <a:ext cx="23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Water Level Strip:</a:t>
            </a:r>
            <a:endParaRPr>
              <a:solidFill>
                <a:srgbClr val="FFFFFF"/>
              </a:solidFill>
              <a:latin typeface="Lato"/>
              <a:ea typeface="Lato"/>
              <a:cs typeface="Lato"/>
              <a:sym typeface="Lato"/>
            </a:endParaRPr>
          </a:p>
        </p:txBody>
      </p:sp>
      <p:sp>
        <p:nvSpPr>
          <p:cNvPr id="186" name="Google Shape;186;p19"/>
          <p:cNvSpPr txBox="1"/>
          <p:nvPr/>
        </p:nvSpPr>
        <p:spPr>
          <a:xfrm>
            <a:off x="4086325" y="1127400"/>
            <a:ext cx="23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Rain Detector:</a:t>
            </a:r>
            <a:endParaRPr>
              <a:solidFill>
                <a:srgbClr val="FFFFFF"/>
              </a:solidFill>
              <a:latin typeface="Lato"/>
              <a:ea typeface="Lato"/>
              <a:cs typeface="Lato"/>
              <a:sym typeface="Lato"/>
            </a:endParaRPr>
          </a:p>
        </p:txBody>
      </p:sp>
      <p:pic>
        <p:nvPicPr>
          <p:cNvPr id="187" name="Google Shape;187;p19"/>
          <p:cNvPicPr preferRelativeResize="0"/>
          <p:nvPr/>
        </p:nvPicPr>
        <p:blipFill>
          <a:blip r:embed="rId4">
            <a:alphaModFix/>
          </a:blip>
          <a:stretch>
            <a:fillRect/>
          </a:stretch>
        </p:blipFill>
        <p:spPr>
          <a:xfrm>
            <a:off x="4027800" y="1604812"/>
            <a:ext cx="2483150" cy="207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Yikun Wang</a:t>
            </a:r>
            <a:endParaRPr/>
          </a:p>
        </p:txBody>
      </p:sp>
      <p:sp>
        <p:nvSpPr>
          <p:cNvPr id="193" name="Google Shape;193;p20"/>
          <p:cNvSpPr txBox="1"/>
          <p:nvPr>
            <p:ph idx="1" type="body"/>
          </p:nvPr>
        </p:nvSpPr>
        <p:spPr>
          <a:xfrm>
            <a:off x="1297500" y="1567550"/>
            <a:ext cx="7038900" cy="371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Completed:</a:t>
            </a:r>
            <a:endParaRPr/>
          </a:p>
          <a:p>
            <a:pPr indent="0" lvl="0" marL="0" rtl="0" algn="l">
              <a:spcBef>
                <a:spcPts val="1200"/>
              </a:spcBef>
              <a:spcAft>
                <a:spcPts val="0"/>
              </a:spcAft>
              <a:buNone/>
            </a:pPr>
            <a:r>
              <a:rPr lang="en"/>
              <a:t>Research</a:t>
            </a:r>
            <a:r>
              <a:rPr lang="en"/>
              <a:t> on more detail about light sensor and choose the suitable one.</a:t>
            </a:r>
            <a:endParaRPr/>
          </a:p>
          <a:p>
            <a:pPr indent="0" lvl="0" marL="0" rtl="0" algn="l">
              <a:spcBef>
                <a:spcPts val="1200"/>
              </a:spcBef>
              <a:spcAft>
                <a:spcPts val="0"/>
              </a:spcAft>
              <a:buNone/>
            </a:pPr>
            <a:r>
              <a:rPr lang="en"/>
              <a:t>Research on vibration  sensor.</a:t>
            </a:r>
            <a:endParaRPr/>
          </a:p>
          <a:p>
            <a:pPr indent="0" lvl="0" marL="0" rtl="0" algn="l">
              <a:spcBef>
                <a:spcPts val="1200"/>
              </a:spcBef>
              <a:spcAft>
                <a:spcPts val="0"/>
              </a:spcAft>
              <a:buNone/>
            </a:pPr>
            <a:r>
              <a:rPr lang="en"/>
              <a:t>Research on water  sensor.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In-progress:</a:t>
            </a:r>
            <a:endParaRPr/>
          </a:p>
          <a:p>
            <a:pPr indent="0" lvl="0" marL="0" rtl="0" algn="l">
              <a:lnSpc>
                <a:spcPct val="100000"/>
              </a:lnSpc>
              <a:spcBef>
                <a:spcPts val="1200"/>
              </a:spcBef>
              <a:spcAft>
                <a:spcPts val="0"/>
              </a:spcAft>
              <a:buNone/>
            </a:pPr>
            <a:r>
              <a:rPr lang="en"/>
              <a:t>Research on Wind speed and direction sensor </a:t>
            </a:r>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Digital Light Se</a:t>
            </a:r>
            <a:r>
              <a:rPr lang="en"/>
              <a:t>nsor(</a:t>
            </a:r>
            <a:r>
              <a:rPr lang="en"/>
              <a:t>TSL2561</a:t>
            </a:r>
            <a:r>
              <a:rPr lang="en"/>
              <a:t>)</a:t>
            </a:r>
            <a:endParaRPr/>
          </a:p>
        </p:txBody>
      </p:sp>
      <p:sp>
        <p:nvSpPr>
          <p:cNvPr id="199" name="Google Shape;199;p21"/>
          <p:cNvSpPr txBox="1"/>
          <p:nvPr>
            <p:ph idx="1" type="body"/>
          </p:nvPr>
        </p:nvSpPr>
        <p:spPr>
          <a:xfrm>
            <a:off x="1297500" y="1567550"/>
            <a:ext cx="7038900" cy="3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Basing on the I2C light-to-digital converter TSL2561 to transform light intensity to a digital signal.</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This digital module features a selectable light spectrum range. We can switch among three detection modes to take your readings. They are infrared mode, full spectrum and human visible mode.</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Wide dynamic range: 0.1 - 40,000 LUX</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Supply voltage: 3.3V-5.1V</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Size: 24mm</a:t>
            </a:r>
            <a:r>
              <a:rPr lang="en" sz="1200">
                <a:solidFill>
                  <a:srgbClr val="FFFFFF"/>
                </a:solidFill>
                <a:latin typeface="Roboto"/>
                <a:ea typeface="Roboto"/>
                <a:cs typeface="Roboto"/>
                <a:sym typeface="Roboto"/>
              </a:rPr>
              <a:t> x</a:t>
            </a:r>
            <a:r>
              <a:rPr lang="en" sz="1200">
                <a:solidFill>
                  <a:srgbClr val="FFFFFF"/>
                </a:solidFill>
                <a:latin typeface="Roboto"/>
                <a:ea typeface="Roboto"/>
                <a:cs typeface="Roboto"/>
                <a:sym typeface="Roboto"/>
              </a:rPr>
              <a:t>20mm x9.8mm</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Price: 9.9$</a:t>
            </a:r>
            <a:endParaRPr sz="1200">
              <a:solidFill>
                <a:srgbClr val="FFFFFF"/>
              </a:solidFill>
              <a:latin typeface="Roboto"/>
              <a:ea typeface="Roboto"/>
              <a:cs typeface="Roboto"/>
              <a:sym typeface="Roboto"/>
            </a:endParaRPr>
          </a:p>
          <a:p>
            <a:pPr indent="0" lvl="0" marL="0" rtl="0" algn="l">
              <a:spcBef>
                <a:spcPts val="1200"/>
              </a:spcBef>
              <a:spcAft>
                <a:spcPts val="0"/>
              </a:spcAft>
              <a:buNone/>
            </a:pPr>
            <a:r>
              <a:rPr lang="en" sz="1200">
                <a:solidFill>
                  <a:srgbClr val="FFFFFF"/>
                </a:solidFill>
                <a:latin typeface="Roboto"/>
                <a:ea typeface="Roboto"/>
                <a:cs typeface="Roboto"/>
                <a:sym typeface="Roboto"/>
              </a:rPr>
              <a:t>It could be programed in Arduino and Raspberry Pi</a:t>
            </a:r>
            <a:endParaRPr sz="1100">
              <a:solidFill>
                <a:srgbClr val="FFFFFF"/>
              </a:solidFill>
              <a:latin typeface="Roboto"/>
              <a:ea typeface="Roboto"/>
              <a:cs typeface="Roboto"/>
              <a:sym typeface="Roboto"/>
            </a:endParaRPr>
          </a:p>
          <a:p>
            <a:pPr indent="0" lvl="0" marL="0" rtl="0" algn="l">
              <a:spcBef>
                <a:spcPts val="1200"/>
              </a:spcBef>
              <a:spcAft>
                <a:spcPts val="0"/>
              </a:spcAft>
              <a:buNone/>
            </a:pPr>
            <a:r>
              <a:t/>
            </a:r>
            <a:endParaRPr sz="1200">
              <a:solidFill>
                <a:srgbClr val="FFFFFF"/>
              </a:solidFill>
              <a:latin typeface="Roboto"/>
              <a:ea typeface="Roboto"/>
              <a:cs typeface="Roboto"/>
              <a:sym typeface="Roboto"/>
            </a:endParaRPr>
          </a:p>
          <a:p>
            <a:pPr indent="0" lvl="0" marL="0" rtl="0" algn="l">
              <a:spcBef>
                <a:spcPts val="1200"/>
              </a:spcBef>
              <a:spcAft>
                <a:spcPts val="1200"/>
              </a:spcAft>
              <a:buNone/>
            </a:pPr>
            <a:r>
              <a:rPr lang="en" sz="1200">
                <a:solidFill>
                  <a:srgbClr val="FFFFFF"/>
                </a:solidFill>
                <a:latin typeface="Roboto"/>
                <a:ea typeface="Roboto"/>
                <a:cs typeface="Roboto"/>
                <a:sym typeface="Roboto"/>
              </a:rPr>
              <a:t> </a:t>
            </a:r>
            <a:endParaRPr sz="1200">
              <a:solidFill>
                <a:srgbClr val="FFFFFF"/>
              </a:solidFill>
              <a:latin typeface="Roboto"/>
              <a:ea typeface="Roboto"/>
              <a:cs typeface="Roboto"/>
              <a:sym typeface="Roboto"/>
            </a:endParaRPr>
          </a:p>
        </p:txBody>
      </p:sp>
      <p:pic>
        <p:nvPicPr>
          <p:cNvPr id="200" name="Google Shape;200;p21"/>
          <p:cNvPicPr preferRelativeResize="0"/>
          <p:nvPr/>
        </p:nvPicPr>
        <p:blipFill>
          <a:blip r:embed="rId3">
            <a:alphaModFix/>
          </a:blip>
          <a:stretch>
            <a:fillRect/>
          </a:stretch>
        </p:blipFill>
        <p:spPr>
          <a:xfrm>
            <a:off x="6814750" y="114000"/>
            <a:ext cx="1521650" cy="1473600"/>
          </a:xfrm>
          <a:prstGeom prst="rect">
            <a:avLst/>
          </a:prstGeom>
          <a:noFill/>
          <a:ln>
            <a:noFill/>
          </a:ln>
        </p:spPr>
      </p:pic>
      <p:pic>
        <p:nvPicPr>
          <p:cNvPr id="201" name="Google Shape;201;p21"/>
          <p:cNvPicPr preferRelativeResize="0"/>
          <p:nvPr/>
        </p:nvPicPr>
        <p:blipFill>
          <a:blip r:embed="rId4">
            <a:alphaModFix/>
          </a:blip>
          <a:stretch>
            <a:fillRect/>
          </a:stretch>
        </p:blipFill>
        <p:spPr>
          <a:xfrm>
            <a:off x="5522118" y="2845600"/>
            <a:ext cx="3621875" cy="229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